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77" r:id="rId14"/>
    <p:sldId id="278" r:id="rId15"/>
    <p:sldId id="279" r:id="rId16"/>
    <p:sldId id="276" r:id="rId17"/>
    <p:sldId id="269" r:id="rId18"/>
    <p:sldId id="271" r:id="rId19"/>
  </p:sldIdLst>
  <p:sldSz cx="18288000" cy="10287000"/>
  <p:notesSz cx="6858000" cy="9144000"/>
  <p:embeddedFontLst>
    <p:embeddedFont>
      <p:font typeface="Calisto MT" panose="02040603050505030304" pitchFamily="18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Kollektif" panose="020B0604020202020204" charset="0"/>
      <p:regular r:id="rId28"/>
    </p:embeddedFont>
    <p:embeddedFont>
      <p:font typeface="Kollektif Bold" panose="020B0604020202020204" charset="0"/>
      <p:regular r:id="rId29"/>
    </p:embeddedFont>
    <p:embeddedFont>
      <p:font typeface="Segoe UI Emoji" panose="020B0502040204020203" pitchFamily="34" charset="0"/>
      <p:regular r:id="rId30"/>
    </p:embeddedFont>
    <p:embeddedFont>
      <p:font typeface="Tahoma" panose="020B0604030504040204" pitchFamily="34" charset="0"/>
      <p:regular r:id="rId31"/>
      <p:bold r:id="rId32"/>
    </p:embeddedFont>
    <p:embeddedFont>
      <p:font typeface="Wingdings 2" panose="05020102010507070707" pitchFamily="18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173" autoAdjust="0"/>
  </p:normalViewPr>
  <p:slideViewPr>
    <p:cSldViewPr>
      <p:cViewPr>
        <p:scale>
          <a:sx n="50" d="100"/>
          <a:sy n="50" d="100"/>
        </p:scale>
        <p:origin x="773" y="-2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3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1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82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3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6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7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-6896100"/>
            <a:ext cx="24031566" cy="20516950"/>
          </a:xfrm>
          <a:custGeom>
            <a:avLst/>
            <a:gdLst/>
            <a:ahLst/>
            <a:cxnLst/>
            <a:rect l="l" t="t" r="r" b="b"/>
            <a:pathLst>
              <a:path w="24031566" h="20516950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7829" y="4053415"/>
            <a:ext cx="10472342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6"/>
              </a:lnSpc>
            </a:pPr>
            <a:endParaRPr lang="en-US" sz="18826" b="1" spc="-790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3989" y="3140344"/>
            <a:ext cx="109600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l-PL" sz="7200" b="1" spc="-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ollektif Bold"/>
              </a:rPr>
              <a:t>Primov algoritam za minimalno razapinjuće stablo</a:t>
            </a:r>
            <a:endParaRPr lang="en-US" sz="7200" b="1" spc="-15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Kollekti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531677" y="6399491"/>
            <a:ext cx="1623060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ANALIZA SLOŽENOSTI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0" y="-2552700"/>
            <a:ext cx="26629445" cy="22712698"/>
          </a:xfrm>
          <a:custGeom>
            <a:avLst/>
            <a:gdLst/>
            <a:ahLst/>
            <a:cxnLst/>
            <a:rect l="l" t="t" r="r" b="b"/>
            <a:pathLst>
              <a:path w="26629445" h="22712698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905F5FE9-DA3A-1827-67FE-0FC67D185390}"/>
              </a:ext>
            </a:extLst>
          </p:cNvPr>
          <p:cNvGrpSpPr/>
          <p:nvPr/>
        </p:nvGrpSpPr>
        <p:grpSpPr>
          <a:xfrm>
            <a:off x="762000" y="3771900"/>
            <a:ext cx="16840200" cy="5562599"/>
            <a:chOff x="0" y="0"/>
            <a:chExt cx="807107" cy="65181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13DF96-F743-5BCC-0C4A-F1B89BB629A4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1F7F83C5-BC20-EBD7-5BF1-BE18822753F2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C1E9B6-EE52-FEDB-3CDB-F07C8B519E0E}"/>
              </a:ext>
            </a:extLst>
          </p:cNvPr>
          <p:cNvSpPr txBox="1"/>
          <p:nvPr/>
        </p:nvSpPr>
        <p:spPr>
          <a:xfrm>
            <a:off x="1122722" y="4581572"/>
            <a:ext cx="15240000" cy="3671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</a:pP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O(V²)</a:t>
            </a:r>
            <a:r>
              <a:rPr lang="sr-Latn-RS" sz="40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guste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grafe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mnogo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grana).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O(E log V)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optimalno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koristimo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min-heap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O(E + V log V)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moguće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 heap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teorijski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najbrži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implementaciju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CCB4E2-F777-85BC-048A-AD61DDF7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077" y="1016959"/>
            <a:ext cx="11618045" cy="221043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890624" y="-342900"/>
            <a:ext cx="14620136" cy="11951961"/>
          </a:xfrm>
          <a:custGeom>
            <a:avLst/>
            <a:gdLst/>
            <a:ahLst/>
            <a:cxnLst/>
            <a:rect l="l" t="t" r="r" b="b"/>
            <a:pathLst>
              <a:path w="14620136" h="11951961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0548" y="1242269"/>
            <a:ext cx="5853894" cy="8229600"/>
            <a:chOff x="0" y="0"/>
            <a:chExt cx="865758" cy="1331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58600" y="1242268"/>
            <a:ext cx="5852160" cy="8229601"/>
            <a:chOff x="0" y="0"/>
            <a:chExt cx="865758" cy="13314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90067" y="1241724"/>
            <a:ext cx="4952581" cy="123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KRUSKALOV algoritam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7932" y="326389"/>
            <a:ext cx="60921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u="none" strike="noStrike" dirty="0">
                <a:solidFill>
                  <a:srgbClr val="0070C0"/>
                </a:solidFill>
                <a:latin typeface="Kollektif"/>
                <a:ea typeface="Kollektif"/>
                <a:cs typeface="Kollektif"/>
                <a:sym typeface="Kollektif"/>
              </a:rPr>
              <a:t>POREDJENJE</a:t>
            </a:r>
            <a:endParaRPr lang="en-US" sz="7200" u="none" strike="noStrike" dirty="0">
              <a:solidFill>
                <a:srgbClr val="0070C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69729" y="1991929"/>
            <a:ext cx="4945483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PRIMOV algo</a:t>
            </a:r>
            <a:r>
              <a:rPr lang="sr-Latn-RS" sz="3200" b="1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ritam</a:t>
            </a:r>
            <a:endParaRPr lang="en-US" sz="3200" b="1" u="none" strike="noStrike" dirty="0">
              <a:solidFill>
                <a:srgbClr val="0070C0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11027" y="7153455"/>
            <a:ext cx="4945483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dirty="0">
              <a:solidFill>
                <a:srgbClr val="2D8FC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13817" y="3807945"/>
            <a:ext cx="4945483" cy="25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Sortira grane i dodaje ih u MST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Union-Find strukturu za spajanje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Efikasniji za rijetke grafove</a:t>
            </a:r>
            <a:endParaRPr lang="en-US" sz="20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1EC2B197-906D-4ACE-094A-F09ADBDF709D}"/>
              </a:ext>
            </a:extLst>
          </p:cNvPr>
          <p:cNvSpPr txBox="1"/>
          <p:nvPr/>
        </p:nvSpPr>
        <p:spPr>
          <a:xfrm>
            <a:off x="1484969" y="3844522"/>
            <a:ext cx="5751772" cy="25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Počinje iz jednog čvora i dodaje grane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prioritetni red za odabir sledeće grane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Efikasniji za </a:t>
            </a:r>
            <a:r>
              <a:rPr lang="sr-Latn-RS" sz="2000" b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guste grafove</a:t>
            </a:r>
            <a:endParaRPr lang="en-US" sz="2000" b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423B-6E0D-2A74-432C-89849DE2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2E8D0-72E9-7AD0-E633-48C1F4F85488}"/>
              </a:ext>
            </a:extLst>
          </p:cNvPr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C7C976-67DE-C953-915E-B4BC4678442B}"/>
              </a:ext>
            </a:extLst>
          </p:cNvPr>
          <p:cNvSpPr txBox="1"/>
          <p:nvPr/>
        </p:nvSpPr>
        <p:spPr>
          <a:xfrm>
            <a:off x="-762000" y="4533900"/>
            <a:ext cx="18821400" cy="774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PARALELIZOVANI PRIMOV </a:t>
            </a:r>
          </a:p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ALGORITAM</a:t>
            </a:r>
          </a:p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  <p:extLst>
      <p:ext uri="{BB962C8B-B14F-4D97-AF65-F5344CB8AC3E}">
        <p14:creationId xmlns:p14="http://schemas.microsoft.com/office/powerpoint/2010/main" val="183949344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E39D-4662-EE2A-ED69-8EFB125F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DD34D1-6870-6EB6-4725-23FF0A1DA109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E4389C7-0B9D-5ADC-5215-95C263E85B62}"/>
              </a:ext>
            </a:extLst>
          </p:cNvPr>
          <p:cNvSpPr txBox="1"/>
          <p:nvPr/>
        </p:nvSpPr>
        <p:spPr>
          <a:xfrm>
            <a:off x="1446036" y="2426943"/>
            <a:ext cx="15395927" cy="5555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spcBef>
                <a:spcPts val="600"/>
              </a:spcBef>
              <a:buNone/>
            </a:pP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Paralelizacija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izbora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minimalne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grane</a:t>
            </a:r>
            <a:r>
              <a:rPr lang="en-US" sz="2800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Napravili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funkciju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traži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najmanjim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ključem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tj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najmanjom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težinom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koji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još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posjećen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Ovaj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OpenMP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direktive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bi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ubrzao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marR="0" lvl="1" indent="-285750" algn="just">
              <a:spcBef>
                <a:spcPts val="6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parallel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omogućava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paralelnu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obradu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 algn="just">
              <a:spcBef>
                <a:spcPts val="6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nowait</a:t>
            </a:r>
            <a:r>
              <a:rPr lang="en-US" sz="28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dijeli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iteracije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između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više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bez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sinhronizacije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marR="0" lvl="1" indent="-285750" algn="just">
              <a:spcBef>
                <a:spcPts val="6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critical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osigurava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jedna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ažurira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ključ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vrijeme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sr-Latn-RS" sz="2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spcBef>
                <a:spcPts val="6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endParaRPr lang="en-US" sz="2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600"/>
              </a:spcBef>
              <a:buNone/>
            </a:pP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Paralelizacija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ažuriranja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susjednih</a:t>
            </a:r>
            <a:r>
              <a:rPr lang="en-US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čvorova</a:t>
            </a:r>
            <a:r>
              <a:rPr lang="en-US" sz="2800" i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Nakon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što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odabere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paralelno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ažuriraju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ključevi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susjednih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čvorova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koji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još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nisu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MST.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Direktiva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parallel for schedule(static)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omogućava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ravnomjernu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podjelu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među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nitima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53281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35020-00D5-F720-0AE8-478CC9B7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CCD3FB-0DD2-AFB4-F11C-55DA8A992050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CE3C21-395C-D220-B6E3-28B19E1CD5F8}"/>
              </a:ext>
            </a:extLst>
          </p:cNvPr>
          <p:cNvSpPr txBox="1"/>
          <p:nvPr/>
        </p:nvSpPr>
        <p:spPr>
          <a:xfrm>
            <a:off x="914400" y="38100"/>
            <a:ext cx="15395927" cy="9741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l">
              <a:spcBef>
                <a:spcPts val="600"/>
              </a:spcBef>
              <a:buNone/>
            </a:pP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sr-Latn-RS" sz="20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600"/>
              </a:spcBef>
              <a:buNone/>
            </a:pPr>
            <a:r>
              <a:rPr lang="x-none" sz="36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</a:rPr>
              <a:t>Vremenska I prostorna slo</a:t>
            </a:r>
            <a:r>
              <a:rPr lang="sr-Latn-RS" sz="36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</a:rPr>
              <a:t>ženost</a:t>
            </a:r>
            <a:endParaRPr lang="en-US" sz="3600" b="1" i="1" dirty="0">
              <a:solidFill>
                <a:srgbClr val="0070C0"/>
              </a:solidFill>
              <a:effectLst/>
              <a:latin typeface="Cambria" panose="02040503050406030204" pitchFamily="18" charset="0"/>
            </a:endParaRPr>
          </a:p>
          <a:p>
            <a:pPr marL="0" marR="0" algn="ctr">
              <a:spcBef>
                <a:spcPts val="600"/>
              </a:spcBef>
              <a:buNone/>
            </a:pPr>
            <a:endParaRPr lang="en-US" sz="3600" b="1" i="1" dirty="0">
              <a:solidFill>
                <a:srgbClr val="0070C0"/>
              </a:solidFill>
              <a:effectLst/>
              <a:latin typeface="Cambria" panose="02040503050406030204" pitchFamily="18" charset="0"/>
            </a:endParaRPr>
          </a:p>
          <a:p>
            <a:pPr marL="0" marR="0" algn="just">
              <a:spcBef>
                <a:spcPts val="600"/>
              </a:spcBef>
              <a:buNone/>
            </a:pP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Sekvencijalna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složenost</a:t>
            </a:r>
            <a:r>
              <a:rPr lang="en-US" sz="2800" b="1" dirty="0">
                <a:solidFill>
                  <a:srgbClr val="0070C0"/>
                </a:solidFill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spcBef>
                <a:spcPts val="600"/>
              </a:spcBef>
              <a:buNone/>
            </a:pP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Primovog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algoritma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matrica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susjedstva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iznosi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O(V²)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Ovaj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paralelizovani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algoritam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poboljšao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performanse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smanjenjem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vremena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potrebnog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pronalaženje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ažuriranje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susjeda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R="0" lvl="0" algn="just">
              <a:spcBef>
                <a:spcPts val="600"/>
              </a:spcBef>
              <a:buSzPts val="1000"/>
              <a:tabLst>
                <a:tab pos="457200" algn="l"/>
              </a:tabLst>
            </a:pPr>
            <a:endParaRPr lang="sr-Latn-RS" sz="2800" b="1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just">
              <a:spcBef>
                <a:spcPts val="600"/>
              </a:spcBef>
              <a:buSzPts val="1000"/>
              <a:tabLst>
                <a:tab pos="457200" algn="l"/>
              </a:tabLst>
            </a:pP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Teorijska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složenost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paralelizovane</a:t>
            </a:r>
            <a:r>
              <a:rPr lang="en-US" sz="28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verzije</a:t>
            </a:r>
            <a:r>
              <a:rPr lang="en-US" sz="28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0" algn="just">
              <a:spcBef>
                <a:spcPts val="600"/>
              </a:spcBef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najboljem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slučaju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smanjiti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složenost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O(V²/p)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gde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spcBef>
                <a:spcPts val="600"/>
              </a:spcBef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raste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vremenska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složenost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blizu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 log V)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velike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grafove</a:t>
            </a:r>
            <a:endParaRPr lang="sr-Latn-RS" sz="28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buNone/>
            </a:pPr>
            <a:endParaRPr lang="sr-Latn-RS" sz="28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buNone/>
            </a:pPr>
            <a:r>
              <a:rPr lang="x-none" sz="2800" b="1" i="1" dirty="0">
                <a:solidFill>
                  <a:srgbClr val="0070C0"/>
                </a:solidFill>
                <a:effectLst/>
                <a:latin typeface="Cambria" panose="02040503050406030204" pitchFamily="18" charset="0"/>
              </a:rPr>
              <a:t>ANALIZA</a:t>
            </a:r>
            <a:endParaRPr lang="en-US" sz="2800" b="1" i="1" dirty="0">
              <a:solidFill>
                <a:srgbClr val="0070C0"/>
              </a:solidFill>
              <a:effectLst/>
              <a:latin typeface="Cambria" panose="02040503050406030204" pitchFamily="18" charset="0"/>
            </a:endParaRPr>
          </a:p>
          <a:p>
            <a:pPr marL="228600" marR="0" algn="just">
              <a:spcBef>
                <a:spcPts val="600"/>
              </a:spcBef>
              <a:buNone/>
            </a:pP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Efikasnost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OMP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omogućava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višestrukim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nitima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istovremeno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obrađuju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dJelove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smanjujući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ukupno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vrijeme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izvršavanja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Međutim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zbog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critical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sekcija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sinhronizacije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moguće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postići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linearno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ubrzanje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marR="0" algn="just">
              <a:spcBef>
                <a:spcPts val="600"/>
              </a:spcBef>
              <a:buNone/>
            </a:pP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Overhead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Postoji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određeni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trošak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zbog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kreiranja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sinhronizacije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što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smanjiti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produktivnost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manjih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vrijednosti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" marR="0" algn="just">
              <a:spcBef>
                <a:spcPts val="600"/>
              </a:spcBef>
            </a:pPr>
            <a:r>
              <a:rPr lang="en-US" sz="28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Skalabilnost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Kako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čvorova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raste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postaje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korisnija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potrebno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prilagođavanje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optimalne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performanse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775455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DB79-ABD8-E989-F789-76A526A6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018E03-D7CE-A1A9-EA90-5A5E985E1C0B}"/>
              </a:ext>
            </a:extLst>
          </p:cNvPr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B122315-7A27-C78F-0AF2-B0527BDED4C4}"/>
              </a:ext>
            </a:extLst>
          </p:cNvPr>
          <p:cNvSpPr txBox="1"/>
          <p:nvPr/>
        </p:nvSpPr>
        <p:spPr>
          <a:xfrm>
            <a:off x="1752600" y="8312472"/>
            <a:ext cx="16230600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PRIMJENA</a:t>
            </a:r>
          </a:p>
        </p:txBody>
      </p:sp>
    </p:spTree>
    <p:extLst>
      <p:ext uri="{BB962C8B-B14F-4D97-AF65-F5344CB8AC3E}">
        <p14:creationId xmlns:p14="http://schemas.microsoft.com/office/powerpoint/2010/main" val="17128151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1639" y="-1615629"/>
            <a:ext cx="13260440" cy="12299058"/>
          </a:xfrm>
          <a:custGeom>
            <a:avLst/>
            <a:gdLst/>
            <a:ahLst/>
            <a:cxnLst/>
            <a:rect l="l" t="t" r="r" b="b"/>
            <a:pathLst>
              <a:path w="13260440" h="12299058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 flipV="1">
            <a:off x="7062711" y="0"/>
            <a:ext cx="0" cy="1028700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934200" y="6163088"/>
            <a:ext cx="275812" cy="27581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7" name="AutoShape 7"/>
          <p:cNvSpPr/>
          <p:nvPr/>
        </p:nvSpPr>
        <p:spPr>
          <a:xfrm>
            <a:off x="7089608" y="8001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6924805" y="2095500"/>
            <a:ext cx="275812" cy="2758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062711" y="22479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924805" y="3343688"/>
            <a:ext cx="275812" cy="2758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062711" y="34671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6924805" y="4686300"/>
            <a:ext cx="275812" cy="27581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7062711" y="48387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67623" y="3422189"/>
            <a:ext cx="500531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b="1" u="none" strike="noStrike" dirty="0">
                <a:solidFill>
                  <a:srgbClr val="0070C0"/>
                </a:solidFill>
                <a:latin typeface="Kollektif"/>
                <a:ea typeface="Kollektif"/>
                <a:cs typeface="Kollektif"/>
                <a:sym typeface="Kollektif"/>
              </a:rPr>
              <a:t>Značaj PRIMOVOG algoritma</a:t>
            </a:r>
            <a:endParaRPr lang="en-US" sz="7200" b="1" u="none" strike="noStrike" dirty="0">
              <a:solidFill>
                <a:srgbClr val="0070C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0" y="5715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Telekomunikacione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104900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Projektovanje internetske i telefonske infrastrukture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1970399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Elektroenergetske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44000" y="24332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Planiranje i proširenje elektrodistributivnih sistema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44000" y="3162300"/>
            <a:ext cx="77677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Transport i putevi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4000" y="3652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Logistički i transportni sistemi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44000" y="45339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Računarke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144000" y="4991100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Optimizacija podataka u distributivnim sistemima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4538D30F-E03E-EEF4-1BE5-C3456825C272}"/>
              </a:ext>
            </a:extLst>
          </p:cNvPr>
          <p:cNvGrpSpPr/>
          <p:nvPr/>
        </p:nvGrpSpPr>
        <p:grpSpPr>
          <a:xfrm>
            <a:off x="6934200" y="647700"/>
            <a:ext cx="275812" cy="275812"/>
            <a:chOff x="0" y="0"/>
            <a:chExt cx="812800" cy="812800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D5E0ADE-157D-64B8-0A99-1E4787F5B4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86202936-F587-9FDB-2379-159832C47E7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36" name="AutoShape 19">
            <a:extLst>
              <a:ext uri="{FF2B5EF4-FFF2-40B4-BE49-F238E27FC236}">
                <a16:creationId xmlns:a16="http://schemas.microsoft.com/office/drawing/2014/main" id="{4BFF9869-4DA7-DBC4-1831-307C6B301BCE}"/>
              </a:ext>
            </a:extLst>
          </p:cNvPr>
          <p:cNvSpPr/>
          <p:nvPr/>
        </p:nvSpPr>
        <p:spPr>
          <a:xfrm>
            <a:off x="7089608" y="6300994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60B514F-F942-4B47-4F57-3344C9F50023}"/>
              </a:ext>
            </a:extLst>
          </p:cNvPr>
          <p:cNvSpPr txBox="1"/>
          <p:nvPr/>
        </p:nvSpPr>
        <p:spPr>
          <a:xfrm>
            <a:off x="9222610" y="6085199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Grafički algoritmi i kompjuterska vizija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449D798-BE13-ADD8-FD0B-294EBF0BDB34}"/>
              </a:ext>
            </a:extLst>
          </p:cNvPr>
          <p:cNvSpPr txBox="1"/>
          <p:nvPr/>
        </p:nvSpPr>
        <p:spPr>
          <a:xfrm>
            <a:off x="9220200" y="6555494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se u kompjuterskoj grafici,CAD dizajnu i analizi slika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6525380F-24D4-3316-86F1-B09DFC3064E7}"/>
              </a:ext>
            </a:extLst>
          </p:cNvPr>
          <p:cNvGrpSpPr/>
          <p:nvPr/>
        </p:nvGrpSpPr>
        <p:grpSpPr>
          <a:xfrm>
            <a:off x="6934200" y="7429500"/>
            <a:ext cx="275812" cy="275812"/>
            <a:chOff x="0" y="0"/>
            <a:chExt cx="812800" cy="812800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94067C9-7B41-1CAC-C997-169478734C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6FB2FB2D-3494-C268-6F41-C9D778A6136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44" name="AutoShape 19">
            <a:extLst>
              <a:ext uri="{FF2B5EF4-FFF2-40B4-BE49-F238E27FC236}">
                <a16:creationId xmlns:a16="http://schemas.microsoft.com/office/drawing/2014/main" id="{489C718D-6611-757A-E4F5-09F4C021B20E}"/>
              </a:ext>
            </a:extLst>
          </p:cNvPr>
          <p:cNvSpPr/>
          <p:nvPr/>
        </p:nvSpPr>
        <p:spPr>
          <a:xfrm>
            <a:off x="7089608" y="7567406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80ABEBF0-45D0-BE7C-7EE0-FE55A8EF2E61}"/>
              </a:ext>
            </a:extLst>
          </p:cNvPr>
          <p:cNvSpPr txBox="1"/>
          <p:nvPr/>
        </p:nvSpPr>
        <p:spPr>
          <a:xfrm>
            <a:off x="9224860" y="7328188"/>
            <a:ext cx="77677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Biologija i genetika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AAA9EFEC-F481-2636-39CA-510F875B9C67}"/>
              </a:ext>
            </a:extLst>
          </p:cNvPr>
          <p:cNvSpPr txBox="1"/>
          <p:nvPr/>
        </p:nvSpPr>
        <p:spPr>
          <a:xfrm>
            <a:off x="9220200" y="7843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se u biološkim istraživanjima i modelima evolucije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C69A74F3-0F34-5058-43E2-A54ED8E92312}"/>
              </a:ext>
            </a:extLst>
          </p:cNvPr>
          <p:cNvSpPr txBox="1"/>
          <p:nvPr/>
        </p:nvSpPr>
        <p:spPr>
          <a:xfrm>
            <a:off x="9144000" y="84963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Društvene mreže i analitika podataka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2CE65053-9EBF-4780-BC64-D2720F7F7612}"/>
              </a:ext>
            </a:extLst>
          </p:cNvPr>
          <p:cNvSpPr txBox="1"/>
          <p:nvPr/>
        </p:nvSpPr>
        <p:spPr>
          <a:xfrm>
            <a:off x="9220200" y="8986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Prepoznavanje obrazaca u podacima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AB900934-B486-ED8E-6A95-FCA6300C355D}"/>
              </a:ext>
            </a:extLst>
          </p:cNvPr>
          <p:cNvGrpSpPr/>
          <p:nvPr/>
        </p:nvGrpSpPr>
        <p:grpSpPr>
          <a:xfrm>
            <a:off x="6934200" y="8572500"/>
            <a:ext cx="275812" cy="275812"/>
            <a:chOff x="0" y="0"/>
            <a:chExt cx="812800" cy="812800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E1787CB-ECFD-0A9A-0FD1-0C692EC5D1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F4D4CAC0-09A3-50DD-C509-FE201F9B9B2C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60" name="AutoShape 19">
            <a:extLst>
              <a:ext uri="{FF2B5EF4-FFF2-40B4-BE49-F238E27FC236}">
                <a16:creationId xmlns:a16="http://schemas.microsoft.com/office/drawing/2014/main" id="{AC766FD3-7DCD-6AD0-8528-F85D5DB3E9EB}"/>
              </a:ext>
            </a:extLst>
          </p:cNvPr>
          <p:cNvSpPr/>
          <p:nvPr/>
        </p:nvSpPr>
        <p:spPr>
          <a:xfrm>
            <a:off x="7089608" y="8710406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711" y="-248460"/>
            <a:ext cx="14828579" cy="10783920"/>
          </a:xfrm>
          <a:custGeom>
            <a:avLst/>
            <a:gdLst/>
            <a:ahLst/>
            <a:cxnLst/>
            <a:rect l="l" t="t" r="r" b="b"/>
            <a:pathLst>
              <a:path w="14828579" h="10783920">
                <a:moveTo>
                  <a:pt x="0" y="0"/>
                </a:moveTo>
                <a:lnTo>
                  <a:pt x="14828578" y="0"/>
                </a:lnTo>
                <a:lnTo>
                  <a:pt x="14828578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98" b="-86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99002" y="1965035"/>
            <a:ext cx="7089997" cy="356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12"/>
              </a:lnSpc>
              <a:spcBef>
                <a:spcPct val="0"/>
              </a:spcBef>
            </a:pPr>
            <a:r>
              <a:rPr lang="en-US" sz="26712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7812" y="3836179"/>
            <a:ext cx="11512375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sr-Latn-RS" sz="11000" b="1" u="none" strike="noStrike" spc="-436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HVALA</a:t>
            </a:r>
            <a:endParaRPr lang="en-US" sz="11000" b="1" u="none" strike="noStrike" spc="-436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907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35433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52959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70485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97917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531076" y="2019300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24" t="-133599" r="-58325" b="-9213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095500"/>
            <a:ext cx="8155223" cy="829945"/>
            <a:chOff x="0" y="-38100"/>
            <a:chExt cx="10873631" cy="1106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UVOD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strike="noStrike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Svojstva razapinjujućeg stabla,MST,Primjena MST-a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647700"/>
            <a:ext cx="859147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Sadr</a:t>
            </a:r>
            <a:r>
              <a:rPr lang="sr-Latn-R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žaj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848100"/>
            <a:ext cx="8155223" cy="1020921"/>
            <a:chOff x="0" y="-38100"/>
            <a:chExt cx="10873631" cy="13612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045200" cy="136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PRIMOV ALGORITAM</a:t>
              </a:r>
            </a:p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strike="noStrike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Razlozi za uvodjenje PRIMOVOG algoritma,Definicija,PSEUDOKOD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600700"/>
            <a:ext cx="8155223" cy="829945"/>
            <a:chOff x="0" y="-38100"/>
            <a:chExt cx="10873631" cy="11065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6654800" cy="6748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ANALIZA SLOŽENOSTI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Poredjenje sa KRUSKALOVIM algoritmom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809355"/>
            <a:ext cx="8155223" cy="829945"/>
            <a:chOff x="0" y="-38100"/>
            <a:chExt cx="10873631" cy="110659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PRIMJENA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432599"/>
            <a:ext cx="11675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856943" y="432599"/>
            <a:ext cx="4023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47981" y="432599"/>
            <a:ext cx="119203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531076" y="3722192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531076" y="5474792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15" t="-131620" r="-67700" b="-16092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607276" y="8572500"/>
            <a:ext cx="2613924" cy="1116507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35" t="-303102" r="-141783" b="-85860"/>
            </a:stretch>
          </a:blipFill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8F78EBB5-7AA6-990F-6879-D92659B767DC}"/>
              </a:ext>
            </a:extLst>
          </p:cNvPr>
          <p:cNvSpPr/>
          <p:nvPr/>
        </p:nvSpPr>
        <p:spPr>
          <a:xfrm>
            <a:off x="990600" y="84201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C96D5BC9-BD1C-AAFB-C1E8-F26B9776698A}"/>
              </a:ext>
            </a:extLst>
          </p:cNvPr>
          <p:cNvSpPr/>
          <p:nvPr/>
        </p:nvSpPr>
        <p:spPr>
          <a:xfrm>
            <a:off x="14531076" y="7227393"/>
            <a:ext cx="2690124" cy="1040307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DF6678DF-EEC8-FFDA-9D3A-27EF19FDE6DB}"/>
              </a:ext>
            </a:extLst>
          </p:cNvPr>
          <p:cNvGrpSpPr/>
          <p:nvPr/>
        </p:nvGrpSpPr>
        <p:grpSpPr>
          <a:xfrm>
            <a:off x="1181100" y="7429500"/>
            <a:ext cx="8648700" cy="685800"/>
            <a:chOff x="0" y="154094"/>
            <a:chExt cx="11531600" cy="914399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0D174A4F-AE39-F90C-1226-4A1A1659E6FC}"/>
                </a:ext>
              </a:extLst>
            </p:cNvPr>
            <p:cNvSpPr txBox="1"/>
            <p:nvPr/>
          </p:nvSpPr>
          <p:spPr>
            <a:xfrm>
              <a:off x="0" y="154094"/>
              <a:ext cx="11531600" cy="643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PARALELIZOVANI PRIMOV ALGORITAM</a:t>
              </a: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912223F1-4D5F-58BD-2405-3301631F0A62}"/>
                </a:ext>
              </a:extLst>
            </p:cNvPr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573000" y="8039100"/>
            <a:ext cx="16230600" cy="201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UVOD</a:t>
            </a: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9473" y="2857500"/>
            <a:ext cx="7412286" cy="368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Razapinjujuce stablo</a:t>
            </a:r>
            <a:r>
              <a:rPr lang="sr-Latn-RS" sz="21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definisano kao podgraf nalik stablu povezanog neusmjerenog grafa koji uključuje sve vrhove grafa.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Minimalno razapinjujuće stablo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ima svojstva razapinjujućeg stabla sa dodatnim ograničenjima da ima minimalne moguće težine medju svim mogućim razapinjućim stablima.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Greedy algoritam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predstavljaju klase algoritama koji donose lokalno optimalne izbore u svakom koraku u nadi da će pronaći globalno optimalno rešenje.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8237AF-EA91-2C6D-1E92-F81147FA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02" y="2400300"/>
            <a:ext cx="7620000" cy="5080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413619" y="-5321797"/>
            <a:ext cx="22707876" cy="18563688"/>
          </a:xfrm>
          <a:custGeom>
            <a:avLst/>
            <a:gdLst/>
            <a:ahLst/>
            <a:cxnLst/>
            <a:rect l="l" t="t" r="r" b="b"/>
            <a:pathLst>
              <a:path w="22707876" h="18563688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952503" y="432599"/>
            <a:ext cx="5182751" cy="3821209"/>
            <a:chOff x="0" y="0"/>
            <a:chExt cx="918941" cy="677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284845"/>
            <a:ext cx="582323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SVOJSTVA</a:t>
            </a:r>
            <a:endParaRPr lang="en-US" sz="7200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37263" y="5447236"/>
            <a:ext cx="5182751" cy="3821209"/>
            <a:chOff x="0" y="0"/>
            <a:chExt cx="918941" cy="677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80469" y="2183743"/>
            <a:ext cx="5182751" cy="3821209"/>
            <a:chOff x="0" y="0"/>
            <a:chExt cx="918941" cy="6775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20075" y="2968401"/>
            <a:ext cx="4584125" cy="220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Broj čvorova (V) u grafu i razapinjućem stablu je isti</a:t>
            </a: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Postoji fiksni broj grana u RS koji je jednak jednom manjem od ukupnog broja cvorova (E = V-1)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96282" y="1535289"/>
            <a:ext cx="458412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ne bi treblo da bude nepovezano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treba da bude aciklično,što znači da u stablu ne bi bilo ciklusa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96282" y="6415626"/>
            <a:ext cx="458412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Ukupni trošak RS definiše se kao zbir težina grana svih grana RS-a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Za graf može postojati mnogo mogućih RS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8792">
            <a:off x="-2678824" y="-5346603"/>
            <a:ext cx="21340665" cy="19793467"/>
          </a:xfrm>
          <a:custGeom>
            <a:avLst/>
            <a:gdLst/>
            <a:ahLst/>
            <a:cxnLst/>
            <a:rect l="l" t="t" r="r" b="b"/>
            <a:pathLst>
              <a:path w="21340665" h="19793467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7775506" cy="8229600"/>
            <a:chOff x="0" y="0"/>
            <a:chExt cx="1378656" cy="1459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3794" y="1028700"/>
            <a:ext cx="7775506" cy="8229600"/>
            <a:chOff x="0" y="0"/>
            <a:chExt cx="1378656" cy="1459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6567" y="1609148"/>
            <a:ext cx="681977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</a:t>
            </a:r>
            <a:r>
              <a:rPr lang="sr-Latn-R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ST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600" y="4043924"/>
            <a:ext cx="6819771" cy="220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Definiše se kao RS koje ima minimalnu težinu medju svim mogućim razapinjućim stablima</a:t>
            </a:r>
          </a:p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4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Ima svojstva RS sa dodatnim ograničenjima da ima minimalne moguće težine medju svim mogućim razapinjučim stablima.</a:t>
            </a:r>
            <a:endParaRPr lang="en-US" sz="24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1907" y="1537666"/>
            <a:ext cx="751928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sr-Latn-RS" sz="72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PRIMJENA MST-a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61661" y="3156833"/>
            <a:ext cx="6819771" cy="370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DIZAJN MREŽE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OBRADA SLIKE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BIOLOGIJA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ANALIZA DRUŠTVENIH MREŽA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0245" y="-8263700"/>
            <a:ext cx="32800490" cy="26814401"/>
          </a:xfrm>
          <a:custGeom>
            <a:avLst/>
            <a:gdLst/>
            <a:ahLst/>
            <a:cxnLst/>
            <a:rect l="l" t="t" r="r" b="b"/>
            <a:pathLst>
              <a:path w="32800490" h="26814401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676400" y="6210300"/>
            <a:ext cx="1623060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PRIMOV ALGORITAM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9968" y="-3360552"/>
            <a:ext cx="20787936" cy="17747701"/>
          </a:xfrm>
          <a:custGeom>
            <a:avLst/>
            <a:gdLst/>
            <a:ahLst/>
            <a:cxnLst/>
            <a:rect l="l" t="t" r="r" b="b"/>
            <a:pathLst>
              <a:path w="20787936" h="17747701">
                <a:moveTo>
                  <a:pt x="0" y="0"/>
                </a:moveTo>
                <a:lnTo>
                  <a:pt x="20787936" y="0"/>
                </a:lnTo>
                <a:lnTo>
                  <a:pt x="20787936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95517"/>
            <a:ext cx="7780774" cy="4114800"/>
            <a:chOff x="0" y="0"/>
            <a:chExt cx="1379590" cy="72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781900"/>
            <a:ext cx="7780774" cy="4114800"/>
            <a:chOff x="0" y="0"/>
            <a:chExt cx="1379590" cy="729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78526" y="1195517"/>
            <a:ext cx="7780774" cy="8584914"/>
            <a:chOff x="0" y="0"/>
            <a:chExt cx="1379590" cy="7295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71013" y="1635255"/>
            <a:ext cx="6896148" cy="155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Razlozi za razvoj PRIMOVOG algoritma</a:t>
            </a:r>
          </a:p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01493" y="2556707"/>
            <a:ext cx="6896148" cy="229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Optimizacija mreža</a:t>
            </a:r>
          </a:p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Efikasnost u gustim grafovima</a:t>
            </a:r>
          </a:p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Brže rešavanje MST problema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81400" y="6438900"/>
            <a:ext cx="2743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48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Definicija</a:t>
            </a:r>
            <a:endParaRPr lang="en-US" sz="4800" b="1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1013" y="7690574"/>
            <a:ext cx="6896148" cy="182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sr-Latn-RS" sz="21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PRIMOV algoritam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 koristi za pronalaženje MST-a.Ovo je takodje Greedy algoritam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400" y="1635255"/>
            <a:ext cx="6896148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PSEUDOKOD</a:t>
            </a:r>
            <a:endParaRPr lang="en-US" sz="3200" b="1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20839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71013" y="6105368"/>
            <a:ext cx="6896148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71013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FD28A4-4F64-2B44-0BEF-D83186FDA31E}"/>
              </a:ext>
            </a:extLst>
          </p:cNvPr>
          <p:cNvSpPr txBox="1"/>
          <p:nvPr/>
        </p:nvSpPr>
        <p:spPr>
          <a:xfrm>
            <a:off x="9920839" y="2556707"/>
            <a:ext cx="6470535" cy="37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854AA7-ACC1-00CC-7849-3E087FFD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39" y="2152140"/>
            <a:ext cx="7034597" cy="7259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601200" y="2171700"/>
            <a:ext cx="7142815" cy="5562599"/>
            <a:chOff x="0" y="0"/>
            <a:chExt cx="807107" cy="651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5443" y="2977765"/>
            <a:ext cx="14664318" cy="12507441"/>
          </a:xfrm>
          <a:custGeom>
            <a:avLst/>
            <a:gdLst/>
            <a:ahLst/>
            <a:cxnLst/>
            <a:rect l="l" t="t" r="r" b="b"/>
            <a:pathLst>
              <a:path w="14664318" h="12507441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2159" y="483616"/>
            <a:ext cx="940368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sr-Latn-R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Grafički prikaz (primjer)</a:t>
            </a:r>
            <a:endParaRPr lang="en-US" sz="7200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0" y="2340732"/>
            <a:ext cx="40262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KONAČNO REŠENJE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8FCAA-6D64-9716-ACC0-F7595A79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92250"/>
            <a:ext cx="6172200" cy="40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740668C3-BED5-9792-A357-936AF04B426A}"/>
              </a:ext>
            </a:extLst>
          </p:cNvPr>
          <p:cNvGrpSpPr/>
          <p:nvPr/>
        </p:nvGrpSpPr>
        <p:grpSpPr>
          <a:xfrm>
            <a:off x="691795" y="2171700"/>
            <a:ext cx="6922209" cy="5562599"/>
            <a:chOff x="0" y="0"/>
            <a:chExt cx="807107" cy="65181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F920BFB-6AD9-BACC-7A30-E2699C679138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F217078-D501-CB75-2442-1E9C4FFE1AC9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1CDD0B2D-EF88-5466-AA51-2B5D953701BD}"/>
              </a:ext>
            </a:extLst>
          </p:cNvPr>
          <p:cNvSpPr txBox="1"/>
          <p:nvPr/>
        </p:nvSpPr>
        <p:spPr>
          <a:xfrm>
            <a:off x="2139779" y="2364521"/>
            <a:ext cx="40262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PRIMJER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3EE23445-13FA-6AEF-7036-0ACB4E70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183402"/>
            <a:ext cx="6248401" cy="40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143</TotalTime>
  <Words>700</Words>
  <Application>Microsoft Office PowerPoint</Application>
  <PresentationFormat>Custom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Kollektif Bold</vt:lpstr>
      <vt:lpstr>Arial</vt:lpstr>
      <vt:lpstr>Tahoma</vt:lpstr>
      <vt:lpstr>Kollektif</vt:lpstr>
      <vt:lpstr>Calisto MT</vt:lpstr>
      <vt:lpstr>Courier New</vt:lpstr>
      <vt:lpstr>Segoe UI Emoji</vt:lpstr>
      <vt:lpstr>Cambria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Gradient Minimalist Business Slides</dc:title>
  <dc:creator>Aleksandar Dragas</dc:creator>
  <cp:lastModifiedBy>Aleksandar Dragas</cp:lastModifiedBy>
  <cp:revision>36</cp:revision>
  <dcterms:created xsi:type="dcterms:W3CDTF">2006-08-16T00:00:00Z</dcterms:created>
  <dcterms:modified xsi:type="dcterms:W3CDTF">2025-03-26T22:25:28Z</dcterms:modified>
  <dc:identifier>DAGi3Pqm4Ec</dc:identifier>
</cp:coreProperties>
</file>